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7" r:id="rId11"/>
    <p:sldId id="268" r:id="rId12"/>
    <p:sldId id="269"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64"/>
  </p:normalViewPr>
  <p:slideViewPr>
    <p:cSldViewPr snapToGrid="0">
      <p:cViewPr varScale="1">
        <p:scale>
          <a:sx n="116" d="100"/>
          <a:sy n="116"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7/10/24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7/10/24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2833-6CCB-6ED6-F166-6EA7D47B9B16}"/>
              </a:ext>
            </a:extLst>
          </p:cNvPr>
          <p:cNvSpPr>
            <a:spLocks noGrp="1"/>
          </p:cNvSpPr>
          <p:nvPr>
            <p:ph type="ctrTitle"/>
          </p:nvPr>
        </p:nvSpPr>
        <p:spPr/>
        <p:txBody>
          <a:bodyPr>
            <a:normAutofit/>
          </a:bodyPr>
          <a:lstStyle/>
          <a:p>
            <a:r>
              <a:rPr lang="en-US" sz="4800" dirty="0" err="1"/>
              <a:t>Strawsonian</a:t>
            </a:r>
            <a:r>
              <a:rPr lang="en-US" sz="4800" dirty="0"/>
              <a:t> Responsibility: 3 Critiques from the margins</a:t>
            </a:r>
          </a:p>
        </p:txBody>
      </p:sp>
      <p:sp>
        <p:nvSpPr>
          <p:cNvPr id="3" name="Subtitle 2">
            <a:extLst>
              <a:ext uri="{FF2B5EF4-FFF2-40B4-BE49-F238E27FC236}">
                <a16:creationId xmlns:a16="http://schemas.microsoft.com/office/drawing/2014/main" id="{F3118FF0-1563-601A-D8FC-A590540F4C6B}"/>
              </a:ext>
            </a:extLst>
          </p:cNvPr>
          <p:cNvSpPr>
            <a:spLocks noGrp="1"/>
          </p:cNvSpPr>
          <p:nvPr>
            <p:ph type="subTitle" idx="1"/>
          </p:nvPr>
        </p:nvSpPr>
        <p:spPr/>
        <p:txBody>
          <a:bodyPr/>
          <a:lstStyle/>
          <a:p>
            <a:r>
              <a:rPr lang="en-US" dirty="0" err="1"/>
              <a:t>Mich</a:t>
            </a:r>
            <a:r>
              <a:rPr lang="en-US" dirty="0"/>
              <a:t> </a:t>
            </a:r>
            <a:r>
              <a:rPr lang="en-US" dirty="0" err="1"/>
              <a:t>Ciurria</a:t>
            </a:r>
            <a:r>
              <a:rPr lang="en-US" dirty="0"/>
              <a:t>, author of an intersectional feminist theory of moral responsibility &amp; blogger at biopolitical philosophy</a:t>
            </a:r>
          </a:p>
        </p:txBody>
      </p:sp>
    </p:spTree>
    <p:extLst>
      <p:ext uri="{BB962C8B-B14F-4D97-AF65-F5344CB8AC3E}">
        <p14:creationId xmlns:p14="http://schemas.microsoft.com/office/powerpoint/2010/main" val="135097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578CE6-BB32-9420-812C-AE5227F800B4}"/>
              </a:ext>
            </a:extLst>
          </p:cNvPr>
          <p:cNvSpPr>
            <a:spLocks noGrp="1"/>
          </p:cNvSpPr>
          <p:nvPr>
            <p:ph type="title"/>
          </p:nvPr>
        </p:nvSpPr>
        <p:spPr>
          <a:xfrm>
            <a:off x="849683" y="1240076"/>
            <a:ext cx="2727813" cy="4584527"/>
          </a:xfrm>
        </p:spPr>
        <p:txBody>
          <a:bodyPr>
            <a:normAutofit/>
          </a:bodyPr>
          <a:lstStyle/>
          <a:p>
            <a:r>
              <a:rPr lang="en-US" sz="2700">
                <a:solidFill>
                  <a:srgbClr val="FFFFFF"/>
                </a:solidFill>
              </a:rPr>
              <a:t>Strawson’s theory of responsibility</a:t>
            </a:r>
          </a:p>
        </p:txBody>
      </p:sp>
      <p:sp>
        <p:nvSpPr>
          <p:cNvPr id="3" name="Content Placeholder 2">
            <a:extLst>
              <a:ext uri="{FF2B5EF4-FFF2-40B4-BE49-F238E27FC236}">
                <a16:creationId xmlns:a16="http://schemas.microsoft.com/office/drawing/2014/main" id="{52EA31DE-390F-C0C0-0D1A-2BD844742BD6}"/>
              </a:ext>
            </a:extLst>
          </p:cNvPr>
          <p:cNvSpPr>
            <a:spLocks noGrp="1"/>
          </p:cNvSpPr>
          <p:nvPr>
            <p:ph idx="1"/>
          </p:nvPr>
        </p:nvSpPr>
        <p:spPr>
          <a:xfrm>
            <a:off x="4705594" y="1240077"/>
            <a:ext cx="6034827" cy="4916465"/>
          </a:xfrm>
        </p:spPr>
        <p:txBody>
          <a:bodyPr anchor="t">
            <a:norm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a:t>
            </a:r>
            <a:r>
              <a:rPr lang="en-US" dirty="0">
                <a:effectLst/>
                <a:latin typeface="Calibri" panose="020F0502020204030204" pitchFamily="34" charset="0"/>
                <a:ea typeface="Calibri" panose="020F0502020204030204" pitchFamily="34" charset="0"/>
                <a:cs typeface="Times New Roman" panose="02020603050405020304" pitchFamily="18" charset="0"/>
              </a:rPr>
              <a:t>olding someone morally responsible = seeing the person as a proper target of “reactive attitudes,” such as gratitude, resentment, forgiveness, anger, and hurt feelings</a:t>
            </a:r>
          </a:p>
          <a:p>
            <a:r>
              <a:rPr lang="en-US" dirty="0">
                <a:latin typeface="Calibri" panose="020F0502020204030204" pitchFamily="34" charset="0"/>
                <a:ea typeface="Calibri" panose="020F0502020204030204" pitchFamily="34" charset="0"/>
                <a:cs typeface="Times New Roman" panose="02020603050405020304" pitchFamily="18" charset="0"/>
              </a:rPr>
              <a:t>Exceptions: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r>
              <a:rPr lang="en-GB" kern="100" dirty="0">
                <a:latin typeface="Calibri" panose="020F0502020204030204" pitchFamily="34" charset="0"/>
                <a:cs typeface="Calibri" panose="020F0502020204030204" pitchFamily="34" charset="0"/>
              </a:rPr>
              <a:t>(1) non-neurotypical people</a:t>
            </a:r>
          </a:p>
          <a:p>
            <a:pPr lvl="1"/>
            <a:r>
              <a:rPr lang="en-GB" kern="100" dirty="0">
                <a:latin typeface="Calibri" panose="020F0502020204030204" pitchFamily="34" charset="0"/>
                <a:cs typeface="Calibri" panose="020F0502020204030204" pitchFamily="34" charset="0"/>
              </a:rPr>
              <a:t>Strawson says people with “compulsions,” “schizophrenia,” “less extreme forms of psychological disorder”…</a:t>
            </a:r>
          </a:p>
          <a:p>
            <a:r>
              <a:rPr lang="en-GB" kern="100" dirty="0">
                <a:latin typeface="Calibri" panose="020F0502020204030204" pitchFamily="34" charset="0"/>
                <a:cs typeface="Calibri" panose="020F0502020204030204" pitchFamily="34" charset="0"/>
              </a:rPr>
              <a:t>(2) young children</a:t>
            </a:r>
          </a:p>
          <a:p>
            <a:r>
              <a:rPr lang="en-GB" kern="100" dirty="0">
                <a:latin typeface="Calibri" panose="020F0502020204030204" pitchFamily="34" charset="0"/>
                <a:cs typeface="Calibri" panose="020F0502020204030204" pitchFamily="34" charset="0"/>
              </a:rPr>
              <a:t>(3) other-than-human animals </a:t>
            </a:r>
            <a:endParaRPr lang="en-US" dirty="0"/>
          </a:p>
        </p:txBody>
      </p:sp>
    </p:spTree>
    <p:extLst>
      <p:ext uri="{BB962C8B-B14F-4D97-AF65-F5344CB8AC3E}">
        <p14:creationId xmlns:p14="http://schemas.microsoft.com/office/powerpoint/2010/main" val="4224634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BCC4B-A27B-8056-0894-7DB090D05232}"/>
              </a:ext>
            </a:extLst>
          </p:cNvPr>
          <p:cNvSpPr>
            <a:spLocks noGrp="1"/>
          </p:cNvSpPr>
          <p:nvPr>
            <p:ph type="title"/>
          </p:nvPr>
        </p:nvSpPr>
        <p:spPr/>
        <p:txBody>
          <a:bodyPr/>
          <a:lstStyle/>
          <a:p>
            <a:r>
              <a:rPr lang="en-US" dirty="0"/>
              <a:t>Why?</a:t>
            </a:r>
          </a:p>
        </p:txBody>
      </p:sp>
      <p:sp>
        <p:nvSpPr>
          <p:cNvPr id="3" name="Content Placeholder 2">
            <a:extLst>
              <a:ext uri="{FF2B5EF4-FFF2-40B4-BE49-F238E27FC236}">
                <a16:creationId xmlns:a16="http://schemas.microsoft.com/office/drawing/2014/main" id="{52FF4521-83DE-9E3A-70BF-4B9D7B00DA04}"/>
              </a:ext>
            </a:extLst>
          </p:cNvPr>
          <p:cNvSpPr>
            <a:spLocks noGrp="1"/>
          </p:cNvSpPr>
          <p:nvPr>
            <p:ph idx="1"/>
          </p:nvPr>
        </p:nvSpPr>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T</a:t>
            </a:r>
            <a:r>
              <a:rPr lang="en-US" sz="1800" dirty="0">
                <a:effectLst/>
                <a:latin typeface="Calibri" panose="020F0502020204030204" pitchFamily="34" charset="0"/>
                <a:ea typeface="Calibri" panose="020F0502020204030204" pitchFamily="34" charset="0"/>
                <a:cs typeface="Times New Roman" panose="02020603050405020304" pitchFamily="18" charset="0"/>
              </a:rPr>
              <a:t>hese groups lack the capacity to participate in interpersonal relationships and contribute to the “moral community”</a:t>
            </a: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Matthew Talbert in the SEP:</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For Strawson, the most important group of exempt agents includes those who are, at least for a time, significantly impaired for normal interpersonal relationships. These agents may be children, or psychologically impaired like the “schizophrenic”; they may exhibit “purely compulsive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behaviour</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their minds may have “been systematically perverted” (P. Strawson 1962 [1993: 51]).</a:t>
            </a:r>
            <a:r>
              <a:rPr lang="en-GB" sz="16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3568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55B64-2609-785F-78F1-0EAE1EFDF047}"/>
              </a:ext>
            </a:extLst>
          </p:cNvPr>
          <p:cNvSpPr>
            <a:spLocks noGrp="1"/>
          </p:cNvSpPr>
          <p:nvPr>
            <p:ph type="title"/>
          </p:nvPr>
        </p:nvSpPr>
        <p:spPr>
          <a:xfrm>
            <a:off x="844476" y="1600199"/>
            <a:ext cx="3539266" cy="4297680"/>
          </a:xfrm>
        </p:spPr>
        <p:txBody>
          <a:bodyPr anchor="ctr">
            <a:normAutofit/>
          </a:bodyPr>
          <a:lstStyle/>
          <a:p>
            <a:r>
              <a:rPr lang="en-US" dirty="0"/>
              <a:t>Justified by commonsense?</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BD3C21E-5784-F0BB-A0B6-5AA0AADF8532}"/>
              </a:ext>
            </a:extLst>
          </p:cNvPr>
          <p:cNvSpPr>
            <a:spLocks noGrp="1"/>
          </p:cNvSpPr>
          <p:nvPr>
            <p:ph idx="1"/>
          </p:nvPr>
        </p:nvSpPr>
        <p:spPr>
          <a:xfrm>
            <a:off x="4924851" y="1600199"/>
            <a:ext cx="6130003" cy="4297680"/>
          </a:xfrm>
        </p:spPr>
        <p:txBody>
          <a:bodyPr anchor="ctr">
            <a:norm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Robin </a:t>
            </a:r>
            <a:r>
              <a:rPr lang="en-US" dirty="0" err="1">
                <a:latin typeface="Calibri" panose="020F0502020204030204" pitchFamily="34" charset="0"/>
                <a:ea typeface="Calibri" panose="020F0502020204030204" pitchFamily="34" charset="0"/>
                <a:cs typeface="Times New Roman" panose="02020603050405020304" pitchFamily="18" charset="0"/>
              </a:rPr>
              <a:t>Dembroff</a:t>
            </a:r>
            <a:r>
              <a:rPr lang="en-US" dirty="0">
                <a:latin typeface="Calibri" panose="020F0502020204030204" pitchFamily="34" charset="0"/>
                <a:ea typeface="Calibri" panose="020F0502020204030204" pitchFamily="34" charset="0"/>
                <a:cs typeface="Times New Roman" panose="02020603050405020304" pitchFamily="18" charset="0"/>
              </a:rPr>
              <a:t>: The</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pretheoretical</a:t>
            </a:r>
            <a:r>
              <a:rPr lang="en-US" dirty="0">
                <a:effectLst/>
                <a:latin typeface="Calibri" panose="020F0502020204030204" pitchFamily="34" charset="0"/>
                <a:ea typeface="Calibri" panose="020F0502020204030204" pitchFamily="34" charset="0"/>
                <a:cs typeface="Times New Roman" panose="02020603050405020304" pitchFamily="18" charset="0"/>
              </a:rPr>
              <a:t> concepts and terms” that academic elites find intuitive or self-evident are those of the “culturally powerful,” as opposed to “the commonsense of the racialized, poor, queer, transgender, or disabled,” which are “considered philosophically irrelevant ‘ideology,’ ‘activism,’ or ‘delusion’” </a:t>
            </a:r>
            <a:endParaRPr lang="en-US" dirty="0"/>
          </a:p>
        </p:txBody>
      </p:sp>
    </p:spTree>
    <p:extLst>
      <p:ext uri="{BB962C8B-B14F-4D97-AF65-F5344CB8AC3E}">
        <p14:creationId xmlns:p14="http://schemas.microsoft.com/office/powerpoint/2010/main" val="207635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63DD-4120-5124-E306-56F2BD80EE6A}"/>
              </a:ext>
            </a:extLst>
          </p:cNvPr>
          <p:cNvSpPr>
            <a:spLocks noGrp="1"/>
          </p:cNvSpPr>
          <p:nvPr>
            <p:ph type="title"/>
          </p:nvPr>
        </p:nvSpPr>
        <p:spPr/>
        <p:txBody>
          <a:bodyPr/>
          <a:lstStyle/>
          <a:p>
            <a:r>
              <a:rPr lang="en-US" dirty="0"/>
              <a:t>1. Ableism &amp; practice-dependent theories</a:t>
            </a:r>
          </a:p>
        </p:txBody>
      </p:sp>
      <p:sp>
        <p:nvSpPr>
          <p:cNvPr id="3" name="Content Placeholder 2">
            <a:extLst>
              <a:ext uri="{FF2B5EF4-FFF2-40B4-BE49-F238E27FC236}">
                <a16:creationId xmlns:a16="http://schemas.microsoft.com/office/drawing/2014/main" id="{0B802AE4-9554-E91B-C142-76C3CD25D87D}"/>
              </a:ext>
            </a:extLst>
          </p:cNvPr>
          <p:cNvSpPr>
            <a:spLocks noGrp="1"/>
          </p:cNvSpPr>
          <p:nvPr>
            <p:ph idx="1"/>
          </p:nvPr>
        </p:nvSpPr>
        <p:spPr/>
        <p:txBody>
          <a:bodyPr/>
          <a:lstStyle/>
          <a:p>
            <a:r>
              <a:rPr lang="en-US" dirty="0"/>
              <a:t>Strawson: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practice of responsibility “neither calls for, not permits, an external ‘rational’ justification”</a:t>
            </a:r>
          </a:p>
          <a:p>
            <a:r>
              <a:rPr lang="en-US" sz="1800" dirty="0">
                <a:latin typeface="Calibri" panose="020F0502020204030204" pitchFamily="34" charset="0"/>
                <a:cs typeface="Times New Roman" panose="02020603050405020304" pitchFamily="18" charset="0"/>
              </a:rPr>
              <a:t>Victoria </a:t>
            </a:r>
            <a:r>
              <a:rPr lang="en-US" sz="1800" dirty="0" err="1">
                <a:latin typeface="Calibri" panose="020F0502020204030204" pitchFamily="34" charset="0"/>
                <a:cs typeface="Times New Roman" panose="02020603050405020304" pitchFamily="18" charset="0"/>
              </a:rPr>
              <a:t>McGeer</a:t>
            </a:r>
            <a:r>
              <a:rPr lang="en-US" sz="1800" dirty="0">
                <a:latin typeface="Calibri" panose="020F0502020204030204" pitchFamily="34" charset="0"/>
                <a:cs typeface="Times New Roman" panose="02020603050405020304" pitchFamily="18" charset="0"/>
              </a:rPr>
              <a:t>, as described by Jules Holroyd: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facts, at any particular time or in any particular context, about what is fashionable. Something or someone can have the property of being fashionable. But these facts, or possession of the property, are wholly determined by the norms of fashion and by the practices involved in it. There is no independent, objective property that fashion- related practices track</a:t>
            </a:r>
            <a:r>
              <a:rPr lang="en-GB" sz="1600" dirty="0">
                <a:latin typeface="Calibri" panose="020F0502020204030204" pitchFamily="34" charset="0"/>
                <a:ea typeface="Calibri" panose="020F0502020204030204" pitchFamily="34" charset="0"/>
                <a:cs typeface="Times New Roman" panose="02020603050405020304" pitchFamily="18" charset="0"/>
              </a:rPr>
              <a:t>”</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David Shoemaker: “there simply is no question as to [the responsibility system’s] correctness or incorrectness from an external standpoint.”</a:t>
            </a:r>
            <a:r>
              <a:rPr lang="en-GB" dirty="0">
                <a:effectLst/>
              </a:rPr>
              <a:t> </a:t>
            </a:r>
            <a:endParaRPr lang="en-US" dirty="0"/>
          </a:p>
        </p:txBody>
      </p:sp>
    </p:spTree>
    <p:extLst>
      <p:ext uri="{BB962C8B-B14F-4D97-AF65-F5344CB8AC3E}">
        <p14:creationId xmlns:p14="http://schemas.microsoft.com/office/powerpoint/2010/main" val="279543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8FAE-F29E-3CFC-ED32-AC865D7B398B}"/>
              </a:ext>
            </a:extLst>
          </p:cNvPr>
          <p:cNvSpPr>
            <a:spLocks noGrp="1"/>
          </p:cNvSpPr>
          <p:nvPr>
            <p:ph type="title"/>
          </p:nvPr>
        </p:nvSpPr>
        <p:spPr/>
        <p:txBody>
          <a:bodyPr/>
          <a:lstStyle/>
          <a:p>
            <a:r>
              <a:rPr lang="en-US" dirty="0"/>
              <a:t>Political Liberalism</a:t>
            </a:r>
          </a:p>
        </p:txBody>
      </p:sp>
      <p:sp>
        <p:nvSpPr>
          <p:cNvPr id="3" name="Content Placeholder 2">
            <a:extLst>
              <a:ext uri="{FF2B5EF4-FFF2-40B4-BE49-F238E27FC236}">
                <a16:creationId xmlns:a16="http://schemas.microsoft.com/office/drawing/2014/main" id="{C07ADEFC-E0C5-DF40-680E-03304657CC56}"/>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By discounting ‘external’ criticism, particularly critiques from vastly different cultural standpoints, practice-dependent views seem to restrict social change to incremental reform within the system – that is, piecemeal reforms consistent with the dominant liberal tradition. </a:t>
            </a:r>
          </a:p>
          <a:p>
            <a:r>
              <a:rPr lang="en-US" sz="1800" dirty="0" err="1">
                <a:effectLst/>
                <a:latin typeface="Calibri" panose="020F0502020204030204" pitchFamily="34" charset="0"/>
                <a:ea typeface="Calibri" panose="020F0502020204030204" pitchFamily="34" charset="0"/>
                <a:cs typeface="Times New Roman" panose="02020603050405020304" pitchFamily="18" charset="0"/>
              </a:rPr>
              <a:t>McGeer</a:t>
            </a:r>
            <a:r>
              <a:rPr lang="en-US" sz="1800" dirty="0">
                <a:effectLst/>
                <a:latin typeface="Calibri" panose="020F0502020204030204" pitchFamily="34" charset="0"/>
                <a:ea typeface="Calibri" panose="020F0502020204030204" pitchFamily="34" charset="0"/>
                <a:cs typeface="Times New Roman" panose="02020603050405020304" pitchFamily="18" charset="0"/>
              </a:rPr>
              <a:t>, R. J. Wallace, Michael McKenna, and other moderates: revisions to the cultural definition of responsibility should be “conservative” and “modestly revisionary,” not radical or revolutionary. </a:t>
            </a:r>
            <a:endParaRPr lang="en-US" dirty="0"/>
          </a:p>
        </p:txBody>
      </p:sp>
    </p:spTree>
    <p:extLst>
      <p:ext uri="{BB962C8B-B14F-4D97-AF65-F5344CB8AC3E}">
        <p14:creationId xmlns:p14="http://schemas.microsoft.com/office/powerpoint/2010/main" val="2736208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0ABF-ABD1-3CC2-A520-92AD15E7E0FF}"/>
              </a:ext>
            </a:extLst>
          </p:cNvPr>
          <p:cNvSpPr>
            <a:spLocks noGrp="1"/>
          </p:cNvSpPr>
          <p:nvPr>
            <p:ph type="title"/>
          </p:nvPr>
        </p:nvSpPr>
        <p:spPr/>
        <p:txBody>
          <a:bodyPr/>
          <a:lstStyle/>
          <a:p>
            <a:r>
              <a:rPr lang="en-US" dirty="0"/>
              <a:t>Political Radicalism</a:t>
            </a:r>
          </a:p>
        </p:txBody>
      </p:sp>
      <p:sp>
        <p:nvSpPr>
          <p:cNvPr id="3" name="Content Placeholder 2">
            <a:extLst>
              <a:ext uri="{FF2B5EF4-FFF2-40B4-BE49-F238E27FC236}">
                <a16:creationId xmlns:a16="http://schemas.microsoft.com/office/drawing/2014/main" id="{9CF4CAE5-55DD-CCCE-129B-61D1EA6602D5}"/>
              </a:ext>
            </a:extLst>
          </p:cNvPr>
          <p:cNvSpPr>
            <a:spLocks noGrp="1"/>
          </p:cNvSpPr>
          <p:nvPr>
            <p:ph idx="1"/>
          </p:nvPr>
        </p:nvSpPr>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Charles Mills, Carole Pateman, and Stacy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Simplican</a:t>
            </a:r>
            <a:r>
              <a:rPr lang="en-US" sz="1800" kern="100" dirty="0">
                <a:latin typeface="Calibri" panose="020F0502020204030204" pitchFamily="34" charset="0"/>
                <a:ea typeface="Calibri" panose="020F0502020204030204" pitchFamily="34" charset="0"/>
                <a:cs typeface="Times New Roman" panose="02020603050405020304" pitchFamily="18" charset="0"/>
              </a:rPr>
              <a:t>: the social contract is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structurally racist, sexist, ableist, and anti-revolutionary. This liberal approach clashes with the preferred political strategies of Indigenous feminists, crip theorists, and Marxists, who call for revolutionary change from below.</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70452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46660-4884-E5FE-9BF2-AB530470F545}"/>
              </a:ext>
            </a:extLst>
          </p:cNvPr>
          <p:cNvSpPr>
            <a:spLocks noGrp="1"/>
          </p:cNvSpPr>
          <p:nvPr>
            <p:ph type="title"/>
          </p:nvPr>
        </p:nvSpPr>
        <p:spPr/>
        <p:txBody>
          <a:bodyPr/>
          <a:lstStyle/>
          <a:p>
            <a:r>
              <a:rPr lang="en-US" dirty="0"/>
              <a:t>How to resolve conflict?</a:t>
            </a:r>
          </a:p>
        </p:txBody>
      </p:sp>
      <p:sp>
        <p:nvSpPr>
          <p:cNvPr id="3" name="Content Placeholder 2">
            <a:extLst>
              <a:ext uri="{FF2B5EF4-FFF2-40B4-BE49-F238E27FC236}">
                <a16:creationId xmlns:a16="http://schemas.microsoft.com/office/drawing/2014/main" id="{80B14E37-4BB2-2791-8BCE-427DD1A8AE82}"/>
              </a:ext>
            </a:extLst>
          </p:cNvPr>
          <p:cNvSpPr>
            <a:spLocks noGrp="1"/>
          </p:cNvSpPr>
          <p:nvPr>
            <p:ph idx="1"/>
          </p:nvPr>
        </p:nvSpPr>
        <p:spPr/>
        <p:txBody>
          <a:bodyPr/>
          <a:lstStyle/>
          <a:p>
            <a:r>
              <a:rPr lang="en-US" dirty="0"/>
              <a:t>Holroyd: responsibility theorists must </a:t>
            </a: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“tools for articulating and addressing” oppressive norms in a culture’s responsibility system</a:t>
            </a:r>
          </a:p>
          <a:p>
            <a:r>
              <a:rPr lang="en-US" dirty="0"/>
              <a:t>Address epistemic injustice, acknowledge asymmetries of power, etc. </a:t>
            </a:r>
          </a:p>
        </p:txBody>
      </p:sp>
    </p:spTree>
    <p:extLst>
      <p:ext uri="{BB962C8B-B14F-4D97-AF65-F5344CB8AC3E}">
        <p14:creationId xmlns:p14="http://schemas.microsoft.com/office/powerpoint/2010/main" val="3951490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99EAD0B-8F93-DC56-CA78-3B7357717502}"/>
              </a:ext>
            </a:extLst>
          </p:cNvPr>
          <p:cNvSpPr txBox="1"/>
          <p:nvPr/>
        </p:nvSpPr>
        <p:spPr>
          <a:xfrm>
            <a:off x="1451579" y="804519"/>
            <a:ext cx="9603275" cy="104923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3200" cap="all">
                <a:latin typeface="+mj-lt"/>
                <a:ea typeface="+mj-ea"/>
                <a:cs typeface="+mj-cs"/>
              </a:rPr>
              <a:t>Treatment? Management? Social Policy?</a:t>
            </a:r>
          </a:p>
        </p:txBody>
      </p:sp>
      <p:sp>
        <p:nvSpPr>
          <p:cNvPr id="3" name="Content Placeholder 2">
            <a:extLst>
              <a:ext uri="{FF2B5EF4-FFF2-40B4-BE49-F238E27FC236}">
                <a16:creationId xmlns:a16="http://schemas.microsoft.com/office/drawing/2014/main" id="{B11A0F69-DAF4-0D3E-A560-7B0C5531FCE7}"/>
              </a:ext>
            </a:extLst>
          </p:cNvPr>
          <p:cNvSpPr>
            <a:spLocks noGrp="1"/>
          </p:cNvSpPr>
          <p:nvPr>
            <p:ph idx="1"/>
          </p:nvPr>
        </p:nvSpPr>
        <p:spPr>
          <a:xfrm>
            <a:off x="428625" y="1853754"/>
            <a:ext cx="6645238" cy="3612594"/>
          </a:xfrm>
        </p:spPr>
        <p:txBody>
          <a:bodyPr vert="horz" lIns="91440" tIns="45720" rIns="91440" bIns="45720" rtlCol="0" anchor="t">
            <a:normAutofit fontScale="92500" lnSpcReduction="20000"/>
          </a:bodyPr>
          <a:lstStyle/>
          <a:p>
            <a:pPr>
              <a:lnSpc>
                <a:spcPct val="110000"/>
              </a:lnSpc>
            </a:pPr>
            <a:r>
              <a:rPr lang="en-US" sz="1800" dirty="0" err="1"/>
              <a:t>Sadcrips</a:t>
            </a:r>
            <a:r>
              <a:rPr lang="en-US" sz="1800" dirty="0"/>
              <a:t>: proper objects of “treatment,” “management,” “training,” and “social policy,” as well as risks to be “avoided” and “taken precautionary account of,” as opposed to members of the moral community</a:t>
            </a:r>
          </a:p>
          <a:p>
            <a:pPr>
              <a:lnSpc>
                <a:spcPct val="110000"/>
              </a:lnSpc>
            </a:pPr>
            <a:r>
              <a:rPr lang="en-US" sz="1800" dirty="0"/>
              <a:t>Image: </a:t>
            </a:r>
            <a:r>
              <a:rPr lang="en-US" sz="1800" b="0" i="0" u="none" strike="noStrike" dirty="0"/>
              <a:t>an old advertisement for lobotomies, presented in a vintage medical poster style. It reads, "Are you depressed? Do you suffer from anxiety and migraines? You may need a lobotomy." The poster lists various conditions for which a lobotomy was purportedly a treatment, including schizophrenia, panic disorder, OCD, chronic pain, violent outbursts, PTSD,  ADD, Alzheimer's, and being an "unmanageable loved one.”</a:t>
            </a:r>
          </a:p>
          <a:p>
            <a:pPr>
              <a:lnSpc>
                <a:spcPct val="110000"/>
              </a:lnSpc>
            </a:pPr>
            <a:r>
              <a:rPr lang="en-US" sz="1800" b="0" i="0" u="none" strike="noStrike" dirty="0"/>
              <a:t>The last recorded lobotomy in the United States was performed by Dr. Walter Freeman in 1967 and ended in the death of the person on whom it was performed.</a:t>
            </a:r>
          </a:p>
          <a:p>
            <a:pPr marL="0">
              <a:lnSpc>
                <a:spcPct val="110000"/>
              </a:lnSpc>
            </a:pPr>
            <a:endParaRPr lang="en-US" sz="1400" b="0" i="0" u="none" strike="noStrike" dirty="0"/>
          </a:p>
          <a:p>
            <a:pPr>
              <a:lnSpc>
                <a:spcPct val="110000"/>
              </a:lnSpc>
            </a:pPr>
            <a:endParaRPr lang="en-US" sz="1400" dirty="0"/>
          </a:p>
          <a:p>
            <a:pPr>
              <a:lnSpc>
                <a:spcPct val="110000"/>
              </a:lnSpc>
            </a:pPr>
            <a:endParaRPr lang="en-US" sz="1400" dirty="0"/>
          </a:p>
        </p:txBody>
      </p:sp>
      <p:pic>
        <p:nvPicPr>
          <p:cNvPr id="5" name="Picture 4" descr="A poster with a picture of a person's head and a person's nose&#10;&#10;Description automatically generated">
            <a:extLst>
              <a:ext uri="{FF2B5EF4-FFF2-40B4-BE49-F238E27FC236}">
                <a16:creationId xmlns:a16="http://schemas.microsoft.com/office/drawing/2014/main" id="{205A9695-0DF3-6BBE-EFE7-81F38F445D60}"/>
              </a:ext>
            </a:extLst>
          </p:cNvPr>
          <p:cNvPicPr>
            <a:picLocks noChangeAspect="1"/>
          </p:cNvPicPr>
          <p:nvPr/>
        </p:nvPicPr>
        <p:blipFill rotWithShape="1">
          <a:blip r:embed="rId2"/>
          <a:srcRect t="9885" r="1" b="1"/>
          <a:stretch/>
        </p:blipFill>
        <p:spPr>
          <a:xfrm>
            <a:off x="7387884" y="2123768"/>
            <a:ext cx="4537404" cy="3072565"/>
          </a:xfrm>
          <a:prstGeom prst="rect">
            <a:avLst/>
          </a:prstGeom>
        </p:spPr>
      </p:pic>
    </p:spTree>
    <p:extLst>
      <p:ext uri="{BB962C8B-B14F-4D97-AF65-F5344CB8AC3E}">
        <p14:creationId xmlns:p14="http://schemas.microsoft.com/office/powerpoint/2010/main" val="532079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7DC1-77DF-E3D5-11FB-BF7310095530}"/>
              </a:ext>
            </a:extLst>
          </p:cNvPr>
          <p:cNvSpPr>
            <a:spLocks noGrp="1"/>
          </p:cNvSpPr>
          <p:nvPr>
            <p:ph type="title"/>
          </p:nvPr>
        </p:nvSpPr>
        <p:spPr/>
        <p:txBody>
          <a:bodyPr/>
          <a:lstStyle/>
          <a:p>
            <a:r>
              <a:rPr lang="en-US" dirty="0" err="1"/>
              <a:t>Franfurtian</a:t>
            </a:r>
            <a:r>
              <a:rPr lang="en-US" dirty="0"/>
              <a:t> thought experiments</a:t>
            </a:r>
          </a:p>
        </p:txBody>
      </p:sp>
      <p:sp>
        <p:nvSpPr>
          <p:cNvPr id="3" name="Content Placeholder 2">
            <a:extLst>
              <a:ext uri="{FF2B5EF4-FFF2-40B4-BE49-F238E27FC236}">
                <a16:creationId xmlns:a16="http://schemas.microsoft.com/office/drawing/2014/main" id="{04500603-4D0A-C402-C8A7-F0863067D68A}"/>
              </a:ext>
            </a:extLst>
          </p:cNvPr>
          <p:cNvSpPr>
            <a:spLocks noGrp="1"/>
          </p:cNvSpPr>
          <p:nvPr>
            <p:ph idx="1"/>
          </p:nvPr>
        </p:nvSpPr>
        <p:spPr/>
        <p:txBody>
          <a:bodyPr/>
          <a:lstStyle/>
          <a:p>
            <a:r>
              <a:rPr lang="en-US" dirty="0"/>
              <a:t>Armchair speculations</a:t>
            </a:r>
          </a:p>
          <a:p>
            <a:r>
              <a:rPr lang="en-US" dirty="0"/>
              <a:t>Are addicts mad or bad? Deserving of punishment or treatment?</a:t>
            </a:r>
          </a:p>
          <a:p>
            <a:r>
              <a:rPr lang="en-US" dirty="0"/>
              <a:t>Addiction and disability are not fodder for thought experiments &amp; abstract case studies</a:t>
            </a:r>
          </a:p>
          <a:p>
            <a:endParaRPr lang="en-US" dirty="0"/>
          </a:p>
        </p:txBody>
      </p:sp>
    </p:spTree>
    <p:extLst>
      <p:ext uri="{BB962C8B-B14F-4D97-AF65-F5344CB8AC3E}">
        <p14:creationId xmlns:p14="http://schemas.microsoft.com/office/powerpoint/2010/main" val="452385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35BA-198B-D1D3-286E-F1B99A545A75}"/>
              </a:ext>
            </a:extLst>
          </p:cNvPr>
          <p:cNvSpPr>
            <a:spLocks noGrp="1"/>
          </p:cNvSpPr>
          <p:nvPr>
            <p:ph type="title"/>
          </p:nvPr>
        </p:nvSpPr>
        <p:spPr/>
        <p:txBody>
          <a:bodyPr/>
          <a:lstStyle/>
          <a:p>
            <a:r>
              <a:rPr lang="en-US" dirty="0"/>
              <a:t>2. other-than-human animals</a:t>
            </a:r>
          </a:p>
        </p:txBody>
      </p:sp>
      <p:sp>
        <p:nvSpPr>
          <p:cNvPr id="3" name="Content Placeholder 2">
            <a:extLst>
              <a:ext uri="{FF2B5EF4-FFF2-40B4-BE49-F238E27FC236}">
                <a16:creationId xmlns:a16="http://schemas.microsoft.com/office/drawing/2014/main" id="{BD0D8BB2-C707-1950-20ED-2E81C595A07B}"/>
              </a:ext>
            </a:extLst>
          </p:cNvPr>
          <p:cNvSpPr>
            <a:spLocks noGrp="1"/>
          </p:cNvSpPr>
          <p:nvPr>
            <p:ph idx="1"/>
          </p:nvPr>
        </p:nvSpPr>
        <p:spPr/>
        <p:txBody>
          <a:bodyPr/>
          <a:lstStyle/>
          <a:p>
            <a:r>
              <a:rPr lang="en-US" dirty="0"/>
              <a:t>South Asian Philosophy</a:t>
            </a:r>
          </a:p>
          <a:p>
            <a:r>
              <a:rPr lang="en-US" dirty="0"/>
              <a:t>Indigenous environmental feminisms</a:t>
            </a:r>
          </a:p>
          <a:p>
            <a:r>
              <a:rPr lang="en-US" dirty="0"/>
              <a:t>Non-anthropocentric, include non-human animals in scope of responsibility </a:t>
            </a:r>
          </a:p>
        </p:txBody>
      </p:sp>
    </p:spTree>
    <p:extLst>
      <p:ext uri="{BB962C8B-B14F-4D97-AF65-F5344CB8AC3E}">
        <p14:creationId xmlns:p14="http://schemas.microsoft.com/office/powerpoint/2010/main" val="3455264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137F-D5A0-58DF-91DB-F275E8D13FF3}"/>
              </a:ext>
            </a:extLst>
          </p:cNvPr>
          <p:cNvSpPr>
            <a:spLocks noGrp="1"/>
          </p:cNvSpPr>
          <p:nvPr>
            <p:ph type="title"/>
          </p:nvPr>
        </p:nvSpPr>
        <p:spPr/>
        <p:txBody>
          <a:bodyPr/>
          <a:lstStyle/>
          <a:p>
            <a:r>
              <a:rPr lang="en-US" dirty="0"/>
              <a:t>3. Children/youths</a:t>
            </a:r>
          </a:p>
        </p:txBody>
      </p:sp>
      <p:sp>
        <p:nvSpPr>
          <p:cNvPr id="3" name="Content Placeholder 2">
            <a:extLst>
              <a:ext uri="{FF2B5EF4-FFF2-40B4-BE49-F238E27FC236}">
                <a16:creationId xmlns:a16="http://schemas.microsoft.com/office/drawing/2014/main" id="{01A531FC-CD83-E22D-66AC-E343BA819503}"/>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Eva Feder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Kittay</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exclusion of “profoundly cognitively disabled” individuals from the definition of moral personhood, and by extension moral responsibility, is “as morally repugnant as earlier exclusions based on sex, race, and physical ability.” </a:t>
            </a:r>
          </a:p>
          <a:p>
            <a:r>
              <a:rPr lang="en-US" sz="1800" dirty="0" err="1">
                <a:effectLst/>
                <a:latin typeface="Calibri" panose="020F0502020204030204" pitchFamily="34" charset="0"/>
                <a:ea typeface="Calibri" panose="020F0502020204030204" pitchFamily="34" charset="0"/>
                <a:cs typeface="Times New Roman" panose="02020603050405020304" pitchFamily="18" charset="0"/>
              </a:rPr>
              <a:t>Licia</a:t>
            </a:r>
            <a:r>
              <a:rPr lang="en-US" sz="1800" dirty="0">
                <a:effectLst/>
                <a:latin typeface="Calibri" panose="020F0502020204030204" pitchFamily="34" charset="0"/>
                <a:ea typeface="Calibri" panose="020F0502020204030204" pitchFamily="34" charset="0"/>
                <a:cs typeface="Times New Roman" panose="02020603050405020304" pitchFamily="18" charset="0"/>
              </a:rPr>
              <a:t> Carlson: treating intellectual disability as a limiting or “marginal case” of personhood is deeply ableist.</a:t>
            </a:r>
          </a:p>
          <a:p>
            <a:r>
              <a:rPr lang="en-US" sz="1800" dirty="0">
                <a:latin typeface="Calibri" panose="020F0502020204030204" pitchFamily="34" charset="0"/>
                <a:ea typeface="Calibri" panose="020F0502020204030204" pitchFamily="34" charset="0"/>
                <a:cs typeface="Times New Roman" panose="02020603050405020304" pitchFamily="18" charset="0"/>
              </a:rPr>
              <a:t>The Journal of Qualitative Health Research:</a:t>
            </a:r>
            <a:r>
              <a:rPr lang="en-US" sz="1800" dirty="0">
                <a:effectLst/>
                <a:latin typeface="Calibri" panose="020F0502020204030204" pitchFamily="34" charset="0"/>
                <a:ea typeface="Calibri" panose="020F0502020204030204" pitchFamily="34" charset="0"/>
                <a:cs typeface="Times New Roman" panose="02020603050405020304" pitchFamily="18" charset="0"/>
              </a:rPr>
              <a:t> “personhood is not related to functional or physical capabilities,” and “acknowledgement of personhood is critically important for people with disability, who have historically been denied basic human rights… through erasure of their role as decision-makers with authority over their own lives</a:t>
            </a:r>
            <a:r>
              <a:rPr lang="en-GB" sz="1600" dirty="0">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6927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2472-9E9B-7E40-BC5E-A85CE6C27B8D}"/>
              </a:ext>
            </a:extLst>
          </p:cNvPr>
          <p:cNvSpPr>
            <a:spLocks noGrp="1"/>
          </p:cNvSpPr>
          <p:nvPr>
            <p:ph type="title"/>
          </p:nvPr>
        </p:nvSpPr>
        <p:spPr/>
        <p:txBody>
          <a:bodyPr/>
          <a:lstStyle/>
          <a:p>
            <a:r>
              <a:rPr lang="en-US" dirty="0"/>
              <a:t>The Youth Rights/Liberation Movement</a:t>
            </a:r>
          </a:p>
        </p:txBody>
      </p:sp>
      <p:sp>
        <p:nvSpPr>
          <p:cNvPr id="3" name="Content Placeholder 2">
            <a:extLst>
              <a:ext uri="{FF2B5EF4-FFF2-40B4-BE49-F238E27FC236}">
                <a16:creationId xmlns:a16="http://schemas.microsoft.com/office/drawing/2014/main" id="{9CE1CE12-059C-D9B0-6EE0-B1484BE84A79}"/>
              </a:ext>
            </a:extLst>
          </p:cNvPr>
          <p:cNvSpPr>
            <a:spLocks noGrp="1"/>
          </p:cNvSpPr>
          <p:nvPr>
            <p:ph idx="1"/>
          </p:nvPr>
        </p:nvSpPr>
        <p:spPr/>
        <p:txBody>
          <a:bodyPr/>
          <a:lstStyle/>
          <a:p>
            <a:r>
              <a:rPr lang="en-US" dirty="0"/>
              <a:t>Image: “National Youth Rights Association” in bold blue, navy, and orange font</a:t>
            </a:r>
          </a:p>
        </p:txBody>
      </p:sp>
      <p:pic>
        <p:nvPicPr>
          <p:cNvPr id="7" name="Picture 6" descr="A blue and orange text&#10;&#10;Description automatically generated">
            <a:extLst>
              <a:ext uri="{FF2B5EF4-FFF2-40B4-BE49-F238E27FC236}">
                <a16:creationId xmlns:a16="http://schemas.microsoft.com/office/drawing/2014/main" id="{F4D90C00-A451-97D8-0140-255B9D400DF1}"/>
              </a:ext>
            </a:extLst>
          </p:cNvPr>
          <p:cNvPicPr>
            <a:picLocks noChangeAspect="1"/>
          </p:cNvPicPr>
          <p:nvPr/>
        </p:nvPicPr>
        <p:blipFill>
          <a:blip r:embed="rId2"/>
          <a:stretch>
            <a:fillRect/>
          </a:stretch>
        </p:blipFill>
        <p:spPr>
          <a:xfrm>
            <a:off x="3543300" y="3165475"/>
            <a:ext cx="5105400" cy="1955800"/>
          </a:xfrm>
          <a:prstGeom prst="rect">
            <a:avLst/>
          </a:prstGeom>
        </p:spPr>
      </p:pic>
    </p:spTree>
    <p:extLst>
      <p:ext uri="{BB962C8B-B14F-4D97-AF65-F5344CB8AC3E}">
        <p14:creationId xmlns:p14="http://schemas.microsoft.com/office/powerpoint/2010/main" val="255617668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1515</TotalTime>
  <Words>909</Words>
  <Application>Microsoft Macintosh PowerPoint</Application>
  <PresentationFormat>Widescreen</PresentationFormat>
  <Paragraphs>46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MT</vt:lpstr>
      <vt:lpstr>Gallery</vt:lpstr>
      <vt:lpstr>Strawsonian Responsibility: 3 Critiques from the margins</vt:lpstr>
      <vt:lpstr>Strawson’s theory of responsibility</vt:lpstr>
      <vt:lpstr>Why?</vt:lpstr>
      <vt:lpstr>Justified by commonsense?</vt:lpstr>
      <vt:lpstr>1. Ableism &amp; practice-dependent theories</vt:lpstr>
      <vt:lpstr>Political Liberalism</vt:lpstr>
      <vt:lpstr>Political Radicalism</vt:lpstr>
      <vt:lpstr>How to resolve conflict?</vt:lpstr>
      <vt:lpstr>PowerPoint Presentation</vt:lpstr>
      <vt:lpstr>Franfurtian thought experiments</vt:lpstr>
      <vt:lpstr>2. other-than-human animals</vt:lpstr>
      <vt:lpstr>3. Children/youths</vt:lpstr>
      <vt:lpstr>The Youth Rights/Liberation Movement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Strawsonian Responsibility: 3 Critiques from the margins</dc:title>
  <dc:creator>Ciurria, Michelle</dc:creator>
  <cp:lastModifiedBy>Ciurria, Michelle</cp:lastModifiedBy>
  <cp:revision>8</cp:revision>
  <dcterms:created xsi:type="dcterms:W3CDTF">2024-07-06T16:27:03Z</dcterms:created>
  <dcterms:modified xsi:type="dcterms:W3CDTF">2024-07-11T04:03:58Z</dcterms:modified>
</cp:coreProperties>
</file>